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y="6858000" cx="9144000"/>
  <p:notesSz cx="6856400" cy="9083675"/>
  <p:embeddedFontLst>
    <p:embeddedFont>
      <p:font typeface="Arial Black"/>
      <p:regular r:id="rId37"/>
    </p:embeddedFont>
    <p:embeddedFont>
      <p:font typeface="Century Gothic"/>
      <p:regular r:id="rId38"/>
      <p:bold r:id="rId39"/>
      <p:italic r:id="rId40"/>
      <p:boldItalic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CenturyGothic-italic.fntdata"/><Relationship Id="rId20" Type="http://schemas.openxmlformats.org/officeDocument/2006/relationships/slide" Target="slides/slide14.xml"/><Relationship Id="rId41" Type="http://schemas.openxmlformats.org/officeDocument/2006/relationships/font" Target="fonts/CenturyGothic-boldItalic.fntdata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font" Target="fonts/ArialBlack-regular.fntdata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font" Target="fonts/CenturyGothic-bold.fntdata"/><Relationship Id="rId16" Type="http://schemas.openxmlformats.org/officeDocument/2006/relationships/slide" Target="slides/slide10.xml"/><Relationship Id="rId38" Type="http://schemas.openxmlformats.org/officeDocument/2006/relationships/font" Target="fonts/CenturyGothic-regular.fnt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3025" y="0"/>
            <a:ext cx="2971800" cy="455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28063"/>
            <a:ext cx="2971800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3025" y="8628063"/>
            <a:ext cx="2971800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61" name="Google Shape;161;p1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:notes"/>
          <p:cNvSpPr txBox="1"/>
          <p:nvPr>
            <p:ph idx="12" type="sldNum"/>
          </p:nvPr>
        </p:nvSpPr>
        <p:spPr>
          <a:xfrm>
            <a:off x="3883025" y="8628063"/>
            <a:ext cx="2971800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0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0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1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1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2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2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3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4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4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5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5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6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16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7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7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8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8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9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9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0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20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1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21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2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22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3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23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4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24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5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5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6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6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7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27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8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28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29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29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3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30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30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4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5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6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7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8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9:notes"/>
          <p:cNvSpPr txBox="1"/>
          <p:nvPr>
            <p:ph idx="1" type="body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9:notes"/>
          <p:cNvSpPr/>
          <p:nvPr>
            <p:ph idx="2" type="sldImg"/>
          </p:nvPr>
        </p:nvSpPr>
        <p:spPr>
          <a:xfrm>
            <a:off x="1384300" y="1135063"/>
            <a:ext cx="4087813" cy="3065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2667000" y="381000"/>
            <a:ext cx="63246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2667000" y="1981200"/>
            <a:ext cx="6324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1905000" y="1676400"/>
            <a:ext cx="67818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3642518" y="1081882"/>
            <a:ext cx="3306763" cy="678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5614194" y="3053557"/>
            <a:ext cx="4449763" cy="1695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2147094" y="1434307"/>
            <a:ext cx="4449763" cy="4933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1752600" y="1676400"/>
            <a:ext cx="7086600" cy="8842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1752600" y="2819400"/>
            <a:ext cx="7086600" cy="31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99" name="Google Shape;99;p1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105" name="Google Shape;105;p1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1752600" y="1676400"/>
            <a:ext cx="7086600" cy="8842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1752600" y="2819400"/>
            <a:ext cx="3467100" cy="31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111" name="Google Shape;111;p17"/>
          <p:cNvSpPr txBox="1"/>
          <p:nvPr>
            <p:ph idx="2" type="body"/>
          </p:nvPr>
        </p:nvSpPr>
        <p:spPr>
          <a:xfrm>
            <a:off x="5372100" y="2819400"/>
            <a:ext cx="3467100" cy="31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112" name="Google Shape;112;p1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118" name="Google Shape;118;p1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119" name="Google Shape;119;p1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120" name="Google Shape;120;p1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121" name="Google Shape;121;p1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1752600" y="1676400"/>
            <a:ext cx="7086600" cy="8842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1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136" name="Google Shape;136;p2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137" name="Google Shape;137;p2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1905000" y="1676400"/>
            <a:ext cx="67818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1905000" y="2819400"/>
            <a:ext cx="6781800" cy="3306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p2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144" name="Google Shape;144;p2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2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2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/>
          <p:nvPr>
            <p:ph type="title"/>
          </p:nvPr>
        </p:nvSpPr>
        <p:spPr>
          <a:xfrm>
            <a:off x="1752600" y="1676400"/>
            <a:ext cx="7086600" cy="8842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23"/>
          <p:cNvSpPr txBox="1"/>
          <p:nvPr>
            <p:ph idx="1" type="body"/>
          </p:nvPr>
        </p:nvSpPr>
        <p:spPr>
          <a:xfrm rot="5400000">
            <a:off x="3733800" y="838200"/>
            <a:ext cx="3124200" cy="70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50" name="Google Shape;150;p2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2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/>
          <p:nvPr>
            <p:ph type="title"/>
          </p:nvPr>
        </p:nvSpPr>
        <p:spPr>
          <a:xfrm rot="5400000">
            <a:off x="5819775" y="2924175"/>
            <a:ext cx="42672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24"/>
          <p:cNvSpPr txBox="1"/>
          <p:nvPr>
            <p:ph idx="1" type="body"/>
          </p:nvPr>
        </p:nvSpPr>
        <p:spPr>
          <a:xfrm rot="5400000">
            <a:off x="2200275" y="1228725"/>
            <a:ext cx="4267200" cy="5162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56" name="Google Shape;156;p2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2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1905000" y="1676400"/>
            <a:ext cx="67818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35" name="Google Shape;35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1905000" y="1676400"/>
            <a:ext cx="67818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" type="body"/>
          </p:nvPr>
        </p:nvSpPr>
        <p:spPr>
          <a:xfrm>
            <a:off x="1905000" y="2819400"/>
            <a:ext cx="3314700" cy="3306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41" name="Google Shape;41;p6"/>
          <p:cNvSpPr txBox="1"/>
          <p:nvPr>
            <p:ph idx="2" type="body"/>
          </p:nvPr>
        </p:nvSpPr>
        <p:spPr>
          <a:xfrm>
            <a:off x="5372100" y="2819400"/>
            <a:ext cx="3314700" cy="3306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8" name="Google Shape;48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49" name="Google Shape;49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50" name="Google Shape;50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905000" y="1676400"/>
            <a:ext cx="67818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1905000" y="2819400"/>
            <a:ext cx="6781800" cy="3306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title"/>
          </p:nvPr>
        </p:nvSpPr>
        <p:spPr>
          <a:xfrm>
            <a:off x="1752600" y="1676400"/>
            <a:ext cx="7086600" cy="8842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86" name="Google Shape;86;p13"/>
          <p:cNvSpPr txBox="1"/>
          <p:nvPr>
            <p:ph idx="1" type="body"/>
          </p:nvPr>
        </p:nvSpPr>
        <p:spPr>
          <a:xfrm>
            <a:off x="1752600" y="2819400"/>
            <a:ext cx="7086600" cy="31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5"/>
          <p:cNvSpPr txBox="1"/>
          <p:nvPr>
            <p:ph type="ctrTitle"/>
          </p:nvPr>
        </p:nvSpPr>
        <p:spPr>
          <a:xfrm>
            <a:off x="876300" y="1371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Classroom Information, Rules and Procedures in Mrs. Moore’s class</a:t>
            </a:r>
            <a:br>
              <a:rPr b="1" lang="en-U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en-U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Room B107</a:t>
            </a:r>
            <a:br>
              <a:rPr b="1" lang="en-U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en-U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SY 2022-2023</a:t>
            </a:r>
            <a:endParaRPr/>
          </a:p>
        </p:txBody>
      </p:sp>
      <p:sp>
        <p:nvSpPr>
          <p:cNvPr id="165" name="Google Shape;165;p25"/>
          <p:cNvSpPr txBox="1"/>
          <p:nvPr>
            <p:ph idx="1" type="subTitle"/>
          </p:nvPr>
        </p:nvSpPr>
        <p:spPr>
          <a:xfrm>
            <a:off x="2781300" y="2971800"/>
            <a:ext cx="5867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FFFF00"/>
              </a:solidFill>
            </a:endParaRPr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FFFF00"/>
              </a:solidFill>
            </a:endParaRPr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lang="en-US" sz="2400">
                <a:solidFill>
                  <a:schemeClr val="lt1"/>
                </a:solidFill>
              </a:rPr>
              <a:t>US Government</a:t>
            </a:r>
            <a:endParaRPr/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lang="en-US" sz="2400">
                <a:solidFill>
                  <a:schemeClr val="lt1"/>
                </a:solidFill>
              </a:rPr>
              <a:t>US Economics</a:t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FFFF00"/>
              </a:solidFill>
            </a:endParaRPr>
          </a:p>
        </p:txBody>
      </p:sp>
      <p:pic>
        <p:nvPicPr>
          <p:cNvPr id="166" name="Google Shape;166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27525" y="3184525"/>
            <a:ext cx="487363" cy="487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4"/>
          <p:cNvSpPr txBox="1"/>
          <p:nvPr>
            <p:ph idx="1" type="body"/>
          </p:nvPr>
        </p:nvSpPr>
        <p:spPr>
          <a:xfrm>
            <a:off x="1936423" y="1874838"/>
            <a:ext cx="7055177" cy="4221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</a:rPr>
              <a:t>Parent will be contacted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</a:rPr>
              <a:t>Multiple tardies and absences 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lang="en-US">
                <a:solidFill>
                  <a:srgbClr val="000000"/>
                </a:solidFill>
              </a:rPr>
              <a:t>(3 or more) will be addressed by administration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Each tardy of thirty (30) minutes or more is an </a:t>
            </a:r>
            <a:r>
              <a:rPr b="1" lang="en-US" u="sng">
                <a:solidFill>
                  <a:srgbClr val="000C18"/>
                </a:solidFill>
              </a:rPr>
              <a:t>absence.</a:t>
            </a:r>
            <a:r>
              <a:rPr lang="en-US"/>
              <a:t> 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1" lang="en-US" sz="1800">
                <a:highlight>
                  <a:srgbClr val="FFFF00"/>
                </a:highlight>
              </a:rPr>
              <a:t>***You may clear your tardy if you sing (an appropriate song) in front of the class</a:t>
            </a:r>
            <a:endParaRPr/>
          </a:p>
        </p:txBody>
      </p:sp>
      <p:sp>
        <p:nvSpPr>
          <p:cNvPr id="221" name="Google Shape;221;p34"/>
          <p:cNvSpPr txBox="1"/>
          <p:nvPr>
            <p:ph type="title"/>
          </p:nvPr>
        </p:nvSpPr>
        <p:spPr>
          <a:xfrm>
            <a:off x="941895" y="914400"/>
            <a:ext cx="83820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000000"/>
                </a:solidFill>
              </a:rPr>
              <a:t>Tardy and Attendance Policy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5"/>
          <p:cNvSpPr txBox="1"/>
          <p:nvPr>
            <p:ph type="title"/>
          </p:nvPr>
        </p:nvSpPr>
        <p:spPr>
          <a:xfrm>
            <a:off x="1524000" y="1143000"/>
            <a:ext cx="71628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C18"/>
                </a:solidFill>
              </a:rPr>
              <a:t>If you are late to class</a:t>
            </a:r>
            <a:endParaRPr/>
          </a:p>
        </p:txBody>
      </p:sp>
      <p:sp>
        <p:nvSpPr>
          <p:cNvPr id="227" name="Google Shape;227;p35"/>
          <p:cNvSpPr txBox="1"/>
          <p:nvPr>
            <p:ph idx="1" type="body"/>
          </p:nvPr>
        </p:nvSpPr>
        <p:spPr>
          <a:xfrm>
            <a:off x="1828800" y="2286000"/>
            <a:ext cx="7010400" cy="3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C18"/>
                </a:solidFill>
              </a:rPr>
              <a:t>Come in quietly</a:t>
            </a:r>
            <a:endParaRPr b="1" i="1" u="sng">
              <a:solidFill>
                <a:srgbClr val="FF3300"/>
              </a:solidFill>
            </a:endParaRPr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C18"/>
                </a:solidFill>
              </a:rPr>
              <a:t>Present the excuse pass to me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C18"/>
                </a:solidFill>
              </a:rPr>
              <a:t>Check assignment in your Chromebook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C18"/>
                </a:solidFill>
              </a:rPr>
              <a:t>Start working on assignment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C18"/>
                </a:solidFill>
              </a:rPr>
              <a:t>See me after class if you have any questions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6"/>
          <p:cNvSpPr txBox="1"/>
          <p:nvPr>
            <p:ph type="title"/>
          </p:nvPr>
        </p:nvSpPr>
        <p:spPr>
          <a:xfrm>
            <a:off x="1796143" y="685800"/>
            <a:ext cx="67818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C18"/>
                </a:solidFill>
              </a:rPr>
              <a:t>If you were absent…</a:t>
            </a:r>
            <a:endParaRPr/>
          </a:p>
        </p:txBody>
      </p:sp>
      <p:sp>
        <p:nvSpPr>
          <p:cNvPr id="233" name="Google Shape;233;p36"/>
          <p:cNvSpPr txBox="1"/>
          <p:nvPr>
            <p:ph idx="1" type="body"/>
          </p:nvPr>
        </p:nvSpPr>
        <p:spPr>
          <a:xfrm>
            <a:off x="1748972" y="1790700"/>
            <a:ext cx="6858000" cy="3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C18"/>
                </a:solidFill>
              </a:rPr>
              <a:t>It is your responsibility to find out what assignments/ lessons you have missed.</a:t>
            </a:r>
            <a:endParaRPr b="1" i="1" u="sng">
              <a:solidFill>
                <a:srgbClr val="FF3300"/>
              </a:solidFill>
            </a:endParaRPr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C18"/>
                </a:solidFill>
              </a:rPr>
              <a:t>Late work is only accepted at your teachers’ discretion, which depends on your </a:t>
            </a:r>
            <a:r>
              <a:rPr b="1" lang="en-US" sz="2800">
                <a:solidFill>
                  <a:srgbClr val="FF0000"/>
                </a:solidFill>
              </a:rPr>
              <a:t>accommodation in your current IEP.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63C6"/>
              </a:buClr>
              <a:buSzPts val="2800"/>
              <a:buFont typeface="Arial"/>
              <a:buChar char="•"/>
            </a:pPr>
            <a:r>
              <a:rPr b="1" i="1" lang="en-US" sz="2800" u="sng">
                <a:solidFill>
                  <a:srgbClr val="0063C6"/>
                </a:solidFill>
              </a:rPr>
              <a:t>ALL assignments are accessible from the Google Classroom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7"/>
          <p:cNvSpPr txBox="1"/>
          <p:nvPr>
            <p:ph type="title"/>
          </p:nvPr>
        </p:nvSpPr>
        <p:spPr>
          <a:xfrm>
            <a:off x="914400" y="815181"/>
            <a:ext cx="82296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C18"/>
                </a:solidFill>
              </a:rPr>
              <a:t>School Attendance Policy</a:t>
            </a:r>
            <a:endParaRPr/>
          </a:p>
        </p:txBody>
      </p:sp>
      <p:sp>
        <p:nvSpPr>
          <p:cNvPr id="239" name="Google Shape;239;p37"/>
          <p:cNvSpPr txBox="1"/>
          <p:nvPr>
            <p:ph idx="1" type="body"/>
          </p:nvPr>
        </p:nvSpPr>
        <p:spPr>
          <a:xfrm>
            <a:off x="914400" y="1790700"/>
            <a:ext cx="8229600" cy="3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FF0000"/>
                </a:solidFill>
              </a:rPr>
              <a:t>Parent/Guardian </a:t>
            </a:r>
            <a:r>
              <a:rPr b="1" lang="en-US" sz="2800">
                <a:solidFill>
                  <a:srgbClr val="000C18"/>
                </a:solidFill>
              </a:rPr>
              <a:t>should clear the absence within </a:t>
            </a:r>
            <a:r>
              <a:rPr b="1" lang="en-US" sz="2800">
                <a:solidFill>
                  <a:srgbClr val="FF0000"/>
                </a:solidFill>
              </a:rPr>
              <a:t>5 business days</a:t>
            </a:r>
            <a:endParaRPr b="1" i="1" u="sng">
              <a:solidFill>
                <a:srgbClr val="FF0000"/>
              </a:solidFill>
            </a:endParaRPr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C18"/>
                </a:solidFill>
              </a:rPr>
              <a:t>A </a:t>
            </a:r>
            <a:r>
              <a:rPr b="1" lang="en-US" sz="2800">
                <a:solidFill>
                  <a:srgbClr val="FF0000"/>
                </a:solidFill>
              </a:rPr>
              <a:t>doctor’s note </a:t>
            </a:r>
            <a:r>
              <a:rPr b="1" lang="en-US" sz="2800">
                <a:solidFill>
                  <a:srgbClr val="000C18"/>
                </a:solidFill>
              </a:rPr>
              <a:t>is required for absences of </a:t>
            </a:r>
            <a:r>
              <a:rPr b="1" lang="en-US" sz="2800">
                <a:solidFill>
                  <a:srgbClr val="FF0000"/>
                </a:solidFill>
              </a:rPr>
              <a:t>14 days or more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C18"/>
                </a:solidFill>
              </a:rPr>
              <a:t>If the absence is due to </a:t>
            </a:r>
            <a:r>
              <a:rPr b="1" lang="en-US" sz="2800">
                <a:solidFill>
                  <a:srgbClr val="FF0000"/>
                </a:solidFill>
              </a:rPr>
              <a:t>Covid symptoms </a:t>
            </a:r>
            <a:r>
              <a:rPr b="1" lang="en-US" sz="2800">
                <a:solidFill>
                  <a:srgbClr val="000C18"/>
                </a:solidFill>
              </a:rPr>
              <a:t>or result, follow the district guideline in your student handbook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FF0000"/>
                </a:solidFill>
              </a:rPr>
              <a:t>TRUANT</a:t>
            </a:r>
            <a:r>
              <a:rPr b="1" lang="en-US" sz="2800">
                <a:solidFill>
                  <a:srgbClr val="000C18"/>
                </a:solidFill>
              </a:rPr>
              <a:t> – confirmed by the attendance staff that parent was not aware of the student’s absence.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8"/>
          <p:cNvSpPr txBox="1"/>
          <p:nvPr>
            <p:ph idx="1" type="body"/>
          </p:nvPr>
        </p:nvSpPr>
        <p:spPr>
          <a:xfrm>
            <a:off x="1676400" y="1066800"/>
            <a:ext cx="71628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000"/>
                </a:solidFill>
              </a:rPr>
              <a:t>Students who </a:t>
            </a:r>
            <a:r>
              <a:rPr b="1" lang="en-US" sz="2800">
                <a:solidFill>
                  <a:srgbClr val="FF0000"/>
                </a:solidFill>
              </a:rPr>
              <a:t>forge excuse notes </a:t>
            </a:r>
            <a:r>
              <a:rPr b="1" lang="en-US" sz="2800">
                <a:solidFill>
                  <a:srgbClr val="000000"/>
                </a:solidFill>
              </a:rPr>
              <a:t>or </a:t>
            </a:r>
            <a:r>
              <a:rPr b="1" lang="en-US" sz="2800">
                <a:solidFill>
                  <a:srgbClr val="FF0000"/>
                </a:solidFill>
              </a:rPr>
              <a:t>impersonate a parent or guardian </a:t>
            </a:r>
            <a:r>
              <a:rPr b="1" lang="en-US" sz="2800">
                <a:solidFill>
                  <a:srgbClr val="000000"/>
                </a:solidFill>
              </a:rPr>
              <a:t>in a phone call to excuse an absence or tardy will receive a </a:t>
            </a:r>
            <a:r>
              <a:rPr b="1" lang="en-US" sz="2800">
                <a:solidFill>
                  <a:srgbClr val="FF0000"/>
                </a:solidFill>
              </a:rPr>
              <a:t>Saturday Work/Study </a:t>
            </a:r>
            <a:r>
              <a:rPr b="1" lang="en-US" sz="2800">
                <a:solidFill>
                  <a:srgbClr val="000000"/>
                </a:solidFill>
              </a:rPr>
              <a:t>and a possible suspension. </a:t>
            </a:r>
            <a:r>
              <a:rPr b="1" i="1" lang="en-US" sz="2800" u="sng">
                <a:solidFill>
                  <a:srgbClr val="FF0000"/>
                </a:solidFill>
              </a:rPr>
              <a:t>Further disciplinary actions maybe discussed with your parents.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9"/>
          <p:cNvSpPr txBox="1"/>
          <p:nvPr>
            <p:ph type="title"/>
          </p:nvPr>
        </p:nvSpPr>
        <p:spPr>
          <a:xfrm>
            <a:off x="1828800" y="1371600"/>
            <a:ext cx="74676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C18"/>
                </a:solidFill>
              </a:rPr>
              <a:t>Passes out of Class</a:t>
            </a:r>
            <a:endParaRPr/>
          </a:p>
        </p:txBody>
      </p:sp>
      <p:sp>
        <p:nvSpPr>
          <p:cNvPr id="250" name="Google Shape;250;p39"/>
          <p:cNvSpPr txBox="1"/>
          <p:nvPr>
            <p:ph idx="1" type="body"/>
          </p:nvPr>
        </p:nvSpPr>
        <p:spPr>
          <a:xfrm>
            <a:off x="2095500" y="2766219"/>
            <a:ext cx="6629400" cy="3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</a:rPr>
              <a:t>Students are NOT permitted to be out of the classroom WITHOUT a hall pass.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0"/>
          <p:cNvSpPr txBox="1"/>
          <p:nvPr>
            <p:ph type="title"/>
          </p:nvPr>
        </p:nvSpPr>
        <p:spPr>
          <a:xfrm>
            <a:off x="2286000" y="990600"/>
            <a:ext cx="74676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C18"/>
                </a:solidFill>
              </a:rPr>
              <a:t>Electronic Devices</a:t>
            </a:r>
            <a:endParaRPr/>
          </a:p>
        </p:txBody>
      </p:sp>
      <p:sp>
        <p:nvSpPr>
          <p:cNvPr id="256" name="Google Shape;256;p40"/>
          <p:cNvSpPr txBox="1"/>
          <p:nvPr>
            <p:ph idx="1" type="body"/>
          </p:nvPr>
        </p:nvSpPr>
        <p:spPr>
          <a:xfrm>
            <a:off x="1143000" y="2103438"/>
            <a:ext cx="7848600" cy="4754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</a:rPr>
              <a:t>Cell phones are allowed on campus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</a:rPr>
              <a:t>Cell phones should </a:t>
            </a:r>
            <a:r>
              <a:rPr b="1" lang="en-US">
                <a:solidFill>
                  <a:srgbClr val="FF3300"/>
                </a:solidFill>
              </a:rPr>
              <a:t>NOT</a:t>
            </a:r>
            <a:r>
              <a:rPr b="1" lang="en-US">
                <a:solidFill>
                  <a:srgbClr val="000000"/>
                </a:solidFill>
              </a:rPr>
              <a:t> be visible and are </a:t>
            </a:r>
            <a:r>
              <a:rPr b="1" lang="en-US">
                <a:solidFill>
                  <a:srgbClr val="FF3300"/>
                </a:solidFill>
              </a:rPr>
              <a:t>turned off in classrooms.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</a:rPr>
              <a:t>Confiscated CPs may be retrieved from </a:t>
            </a:r>
            <a:r>
              <a:rPr b="1" lang="en-US">
                <a:solidFill>
                  <a:srgbClr val="FF3300"/>
                </a:solidFill>
              </a:rPr>
              <a:t>me</a:t>
            </a:r>
            <a:r>
              <a:rPr b="1" lang="en-US">
                <a:solidFill>
                  <a:srgbClr val="000000"/>
                </a:solidFill>
              </a:rPr>
              <a:t> or from the </a:t>
            </a:r>
            <a:r>
              <a:rPr b="1" lang="en-US">
                <a:solidFill>
                  <a:srgbClr val="FF3300"/>
                </a:solidFill>
              </a:rPr>
              <a:t>Administration’s office.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1"/>
          <p:cNvSpPr txBox="1"/>
          <p:nvPr>
            <p:ph type="title"/>
          </p:nvPr>
        </p:nvSpPr>
        <p:spPr>
          <a:xfrm>
            <a:off x="2286000" y="990600"/>
            <a:ext cx="74676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C18"/>
                </a:solidFill>
              </a:rPr>
              <a:t>CHS Dress Code</a:t>
            </a:r>
            <a:endParaRPr/>
          </a:p>
        </p:txBody>
      </p:sp>
      <p:sp>
        <p:nvSpPr>
          <p:cNvPr id="262" name="Google Shape;262;p41"/>
          <p:cNvSpPr txBox="1"/>
          <p:nvPr>
            <p:ph idx="1" type="body"/>
          </p:nvPr>
        </p:nvSpPr>
        <p:spPr>
          <a:xfrm>
            <a:off x="1524000" y="2103438"/>
            <a:ext cx="7467600" cy="4754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</a:rPr>
              <a:t>Student dress/grooming, which takes other students’ attention from instruction, or which creates risk or injury or harm to self or other students is </a:t>
            </a:r>
            <a:r>
              <a:rPr b="1" lang="en-US" u="sng">
                <a:solidFill>
                  <a:srgbClr val="FF3300"/>
                </a:solidFill>
              </a:rPr>
              <a:t>prohibited.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2"/>
          <p:cNvSpPr txBox="1"/>
          <p:nvPr>
            <p:ph type="title"/>
          </p:nvPr>
        </p:nvSpPr>
        <p:spPr>
          <a:xfrm>
            <a:off x="3124200" y="685800"/>
            <a:ext cx="48006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C18"/>
                </a:solidFill>
              </a:rPr>
              <a:t>Vandalism</a:t>
            </a:r>
            <a:endParaRPr/>
          </a:p>
        </p:txBody>
      </p:sp>
      <p:sp>
        <p:nvSpPr>
          <p:cNvPr id="268" name="Google Shape;268;p42"/>
          <p:cNvSpPr txBox="1"/>
          <p:nvPr>
            <p:ph idx="1" type="body"/>
          </p:nvPr>
        </p:nvSpPr>
        <p:spPr>
          <a:xfrm>
            <a:off x="1143000" y="1417638"/>
            <a:ext cx="7848600" cy="4754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</a:rPr>
              <a:t>Students may </a:t>
            </a:r>
            <a:r>
              <a:rPr b="1" lang="en-US">
                <a:solidFill>
                  <a:srgbClr val="FF3300"/>
                </a:solidFill>
              </a:rPr>
              <a:t>not</a:t>
            </a:r>
            <a:r>
              <a:rPr b="1" lang="en-US">
                <a:solidFill>
                  <a:srgbClr val="000000"/>
                </a:solidFill>
              </a:rPr>
              <a:t> bring to school any items or device that may be used to </a:t>
            </a:r>
            <a:r>
              <a:rPr b="1" lang="en-US">
                <a:solidFill>
                  <a:srgbClr val="FF3300"/>
                </a:solidFill>
              </a:rPr>
              <a:t>damage</a:t>
            </a:r>
            <a:r>
              <a:rPr b="1" lang="en-US">
                <a:solidFill>
                  <a:srgbClr val="000000"/>
                </a:solidFill>
              </a:rPr>
              <a:t> school or personal properties.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</a:rPr>
              <a:t>Students may</a:t>
            </a:r>
            <a:r>
              <a:rPr b="1" lang="en-US">
                <a:solidFill>
                  <a:srgbClr val="FF3300"/>
                </a:solidFill>
              </a:rPr>
              <a:t> not </a:t>
            </a:r>
            <a:r>
              <a:rPr b="1" lang="en-US">
                <a:solidFill>
                  <a:srgbClr val="000000"/>
                </a:solidFill>
              </a:rPr>
              <a:t>display graffiti or any </a:t>
            </a:r>
            <a:r>
              <a:rPr b="1" lang="en-US">
                <a:solidFill>
                  <a:srgbClr val="FF3300"/>
                </a:solidFill>
              </a:rPr>
              <a:t>vulgar graphics </a:t>
            </a:r>
            <a:r>
              <a:rPr b="1" lang="en-US">
                <a:solidFill>
                  <a:srgbClr val="000000"/>
                </a:solidFill>
              </a:rPr>
              <a:t>on personal items brought to school.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FF3300"/>
                </a:solidFill>
              </a:rPr>
              <a:t>Tagging </a:t>
            </a:r>
            <a:r>
              <a:rPr b="1" lang="en-US">
                <a:solidFill>
                  <a:srgbClr val="000000"/>
                </a:solidFill>
              </a:rPr>
              <a:t>on personal or other person’s belongings will be </a:t>
            </a:r>
            <a:r>
              <a:rPr b="1" lang="en-US">
                <a:solidFill>
                  <a:srgbClr val="FF3300"/>
                </a:solidFill>
              </a:rPr>
              <a:t>reported to the administration</a:t>
            </a:r>
            <a:r>
              <a:rPr b="1" lang="en-US">
                <a:solidFill>
                  <a:srgbClr val="000000"/>
                </a:solidFill>
              </a:rPr>
              <a:t>.</a:t>
            </a:r>
            <a:endParaRPr b="1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3"/>
          <p:cNvSpPr txBox="1"/>
          <p:nvPr>
            <p:ph type="title"/>
          </p:nvPr>
        </p:nvSpPr>
        <p:spPr>
          <a:xfrm>
            <a:off x="2362200" y="1143000"/>
            <a:ext cx="67818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C18"/>
                </a:solidFill>
              </a:rPr>
              <a:t>How am I Graded?</a:t>
            </a:r>
            <a:endParaRPr/>
          </a:p>
        </p:txBody>
      </p:sp>
      <p:sp>
        <p:nvSpPr>
          <p:cNvPr id="274" name="Google Shape;274;p43"/>
          <p:cNvSpPr txBox="1"/>
          <p:nvPr>
            <p:ph idx="1" type="body"/>
          </p:nvPr>
        </p:nvSpPr>
        <p:spPr>
          <a:xfrm>
            <a:off x="2057400" y="2209800"/>
            <a:ext cx="6781800" cy="3230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</a:rPr>
              <a:t>Test and quizzes– 60%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</a:rPr>
              <a:t>Assignments –      20%                                                 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000"/>
                </a:solidFill>
              </a:rPr>
              <a:t>Projects –              20%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lang="en-US">
                <a:solidFill>
                  <a:srgbClr val="000000"/>
                </a:solidFill>
              </a:rPr>
              <a:t>                                ______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lang="en-US">
                <a:solidFill>
                  <a:srgbClr val="000000"/>
                </a:solidFill>
              </a:rPr>
              <a:t>              TOTAL        100%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6"/>
          <p:cNvSpPr txBox="1"/>
          <p:nvPr>
            <p:ph type="title"/>
          </p:nvPr>
        </p:nvSpPr>
        <p:spPr>
          <a:xfrm>
            <a:off x="1905000" y="2438400"/>
            <a:ext cx="72390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000C18"/>
                </a:solidFill>
              </a:rPr>
              <a:t>Welcome to a new school year!</a:t>
            </a:r>
            <a:endParaRPr/>
          </a:p>
        </p:txBody>
      </p:sp>
      <p:sp>
        <p:nvSpPr>
          <p:cNvPr id="172" name="Google Shape;172;p26"/>
          <p:cNvSpPr txBox="1"/>
          <p:nvPr>
            <p:ph idx="1" type="body"/>
          </p:nvPr>
        </p:nvSpPr>
        <p:spPr>
          <a:xfrm>
            <a:off x="3962400" y="3048000"/>
            <a:ext cx="236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None/>
            </a:pPr>
            <a:r>
              <a:rPr b="1" lang="en-US">
                <a:solidFill>
                  <a:srgbClr val="000C18"/>
                </a:solidFill>
              </a:rPr>
              <a:t>2022 - 2023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4"/>
          <p:cNvSpPr txBox="1"/>
          <p:nvPr>
            <p:ph type="title"/>
          </p:nvPr>
        </p:nvSpPr>
        <p:spPr>
          <a:xfrm>
            <a:off x="1981200" y="1447800"/>
            <a:ext cx="67818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C18"/>
                </a:solidFill>
              </a:rPr>
              <a:t>Grade Ranges</a:t>
            </a:r>
            <a:endParaRPr/>
          </a:p>
        </p:txBody>
      </p:sp>
      <p:sp>
        <p:nvSpPr>
          <p:cNvPr id="280" name="Google Shape;280;p44"/>
          <p:cNvSpPr txBox="1"/>
          <p:nvPr>
            <p:ph idx="1" type="body"/>
          </p:nvPr>
        </p:nvSpPr>
        <p:spPr>
          <a:xfrm>
            <a:off x="3276600" y="2819400"/>
            <a:ext cx="5410200" cy="3306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90-100%=A	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80-89%=B	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70-79%=C	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60-69%=D	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below 60%=F</a:t>
            </a: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5"/>
          <p:cNvSpPr txBox="1"/>
          <p:nvPr>
            <p:ph idx="1" type="body"/>
          </p:nvPr>
        </p:nvSpPr>
        <p:spPr>
          <a:xfrm>
            <a:off x="1600200" y="1600200"/>
            <a:ext cx="7315200" cy="3306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rgbClr val="000000"/>
                </a:solidFill>
              </a:rPr>
              <a:t>is 20% of total grade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rgbClr val="000000"/>
                </a:solidFill>
              </a:rPr>
              <a:t>Will be done during class time; if not finished will become homework and is due the next meeting.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rgbClr val="000000"/>
                </a:solidFill>
              </a:rPr>
              <a:t>You will have at least a week to finish a project, and to prepare for a test.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rgbClr val="000000"/>
                </a:solidFill>
              </a:rPr>
              <a:t>Daily/weekly assignments will be posted in the Google Classroom. </a:t>
            </a:r>
            <a:endParaRPr/>
          </a:p>
        </p:txBody>
      </p:sp>
      <p:sp>
        <p:nvSpPr>
          <p:cNvPr id="286" name="Google Shape;286;p45"/>
          <p:cNvSpPr txBox="1"/>
          <p:nvPr>
            <p:ph type="title"/>
          </p:nvPr>
        </p:nvSpPr>
        <p:spPr>
          <a:xfrm>
            <a:off x="2133600" y="533400"/>
            <a:ext cx="57912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</a:rPr>
              <a:t>I. Assignments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6"/>
          <p:cNvSpPr txBox="1"/>
          <p:nvPr>
            <p:ph idx="1" type="body"/>
          </p:nvPr>
        </p:nvSpPr>
        <p:spPr>
          <a:xfrm>
            <a:off x="1208088" y="1729695"/>
            <a:ext cx="7543800" cy="4478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C18"/>
                </a:solidFill>
              </a:rPr>
              <a:t>Lectures are given audiovisually during class.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C18"/>
                </a:solidFill>
              </a:rPr>
              <a:t>Digital worksheets/books, videos, PowerPoint Presentations, pictures, and notes can be accessed in the Google Classroom.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C18"/>
                </a:solidFill>
              </a:rPr>
              <a:t>Important tables, charts, formulas will also be in the Google Classroom.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None/>
            </a:pPr>
            <a:r>
              <a:rPr b="1" lang="en-US" sz="2800">
                <a:solidFill>
                  <a:srgbClr val="000C18"/>
                </a:solidFill>
              </a:rPr>
              <a:t>        </a:t>
            </a:r>
            <a:r>
              <a:rPr b="1" i="1" lang="en-US" u="sng">
                <a:solidFill>
                  <a:srgbClr val="FF3300"/>
                </a:solidFill>
              </a:rPr>
              <a:t>You are expected to bring your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Arial"/>
              <a:buNone/>
            </a:pPr>
            <a:r>
              <a:rPr b="1" i="1" lang="en-US">
                <a:solidFill>
                  <a:srgbClr val="FF3300"/>
                </a:solidFill>
              </a:rPr>
              <a:t>             </a:t>
            </a:r>
            <a:r>
              <a:rPr b="1" i="1" lang="en-US" u="sng">
                <a:solidFill>
                  <a:srgbClr val="FF3300"/>
                </a:solidFill>
              </a:rPr>
              <a:t> Chromebook EVERYDAY.</a:t>
            </a:r>
            <a:endParaRPr/>
          </a:p>
        </p:txBody>
      </p:sp>
      <p:sp>
        <p:nvSpPr>
          <p:cNvPr id="292" name="Google Shape;292;p46"/>
          <p:cNvSpPr txBox="1"/>
          <p:nvPr>
            <p:ph type="title"/>
          </p:nvPr>
        </p:nvSpPr>
        <p:spPr>
          <a:xfrm>
            <a:off x="1970088" y="762000"/>
            <a:ext cx="67818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C18"/>
                </a:solidFill>
              </a:rPr>
              <a:t>Guided Instruction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47"/>
          <p:cNvSpPr txBox="1"/>
          <p:nvPr>
            <p:ph idx="1" type="body"/>
          </p:nvPr>
        </p:nvSpPr>
        <p:spPr>
          <a:xfrm>
            <a:off x="1219200" y="990600"/>
            <a:ext cx="79248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C18"/>
                </a:solidFill>
              </a:rPr>
              <a:t>Is 60% of your total grade 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C18"/>
                </a:solidFill>
              </a:rPr>
              <a:t>are </a:t>
            </a:r>
            <a:r>
              <a:rPr b="1" lang="en-US" sz="2800">
                <a:solidFill>
                  <a:srgbClr val="FF0000"/>
                </a:solidFill>
              </a:rPr>
              <a:t>ALWAYS</a:t>
            </a:r>
            <a:r>
              <a:rPr b="1" lang="en-US" sz="2800">
                <a:solidFill>
                  <a:srgbClr val="000C18"/>
                </a:solidFill>
              </a:rPr>
              <a:t> announced and is posted 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C18"/>
                </a:solidFill>
              </a:rPr>
              <a:t>Quizzes will be given at least once a week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C18"/>
                </a:solidFill>
              </a:rPr>
              <a:t>Chapter Tests will be given at the end of each chapter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C18"/>
                </a:solidFill>
              </a:rPr>
              <a:t>Unit Tests will be given at the end of the unit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C18"/>
                </a:solidFill>
              </a:rPr>
              <a:t>Everything in the Google Classroom will serve as your notes and/or study guide or review sheet and may be used during tests</a:t>
            </a:r>
            <a:endParaRPr/>
          </a:p>
        </p:txBody>
      </p:sp>
      <p:sp>
        <p:nvSpPr>
          <p:cNvPr id="298" name="Google Shape;298;p47"/>
          <p:cNvSpPr txBox="1"/>
          <p:nvPr>
            <p:ph type="title"/>
          </p:nvPr>
        </p:nvSpPr>
        <p:spPr>
          <a:xfrm>
            <a:off x="1600200" y="457200"/>
            <a:ext cx="64770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000000"/>
                </a:solidFill>
              </a:rPr>
              <a:t>II. Tests and Quizzes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8"/>
          <p:cNvSpPr txBox="1"/>
          <p:nvPr/>
        </p:nvSpPr>
        <p:spPr>
          <a:xfrm>
            <a:off x="1524000" y="1319213"/>
            <a:ext cx="7315200" cy="498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800" u="none" cap="none" strike="noStrike">
              <a:solidFill>
                <a:srgbClr val="000C1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7800" lvl="0" marL="0" marR="0" rtl="0" algn="l">
              <a:spcBef>
                <a:spcPts val="140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000C18"/>
                </a:solidFill>
                <a:latin typeface="Arial"/>
                <a:ea typeface="Arial"/>
                <a:cs typeface="Arial"/>
                <a:sym typeface="Arial"/>
              </a:rPr>
              <a:t> is 20% of your total grade</a:t>
            </a:r>
            <a:endParaRPr/>
          </a:p>
          <a:p>
            <a:pPr indent="-177800" lvl="0" marL="0" marR="0" rtl="0" algn="l">
              <a:spcBef>
                <a:spcPts val="140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000C18"/>
                </a:solidFill>
                <a:latin typeface="Arial"/>
                <a:ea typeface="Arial"/>
                <a:cs typeface="Arial"/>
                <a:sym typeface="Arial"/>
              </a:rPr>
              <a:t> may be assigned per chapter</a:t>
            </a:r>
            <a:endParaRPr/>
          </a:p>
          <a:p>
            <a:pPr indent="-177800" lvl="0" marL="0" marR="0" rtl="0" algn="l">
              <a:spcBef>
                <a:spcPts val="140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000C18"/>
                </a:solidFill>
                <a:latin typeface="Arial"/>
                <a:ea typeface="Arial"/>
                <a:cs typeface="Arial"/>
                <a:sym typeface="Arial"/>
              </a:rPr>
              <a:t> maybe individual or group</a:t>
            </a:r>
            <a:endParaRPr/>
          </a:p>
          <a:p>
            <a:pPr indent="-177800" lvl="0" marL="0" marR="0" rtl="0" algn="l">
              <a:spcBef>
                <a:spcPts val="1400"/>
              </a:spcBef>
              <a:spcAft>
                <a:spcPts val="0"/>
              </a:spcAft>
              <a:buClr>
                <a:srgbClr val="000C18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000C18"/>
                </a:solidFill>
                <a:latin typeface="Arial"/>
                <a:ea typeface="Arial"/>
                <a:cs typeface="Arial"/>
                <a:sym typeface="Arial"/>
              </a:rPr>
              <a:t> at least a week to complete</a:t>
            </a:r>
            <a:endParaRPr/>
          </a:p>
          <a:p>
            <a:pPr indent="0" lvl="0" marL="0" marR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i="1" lang="en-US" sz="3200" u="none" cap="none" strike="noStrike">
                <a:solidFill>
                  <a:srgbClr val="FF0000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Everyone is expected to be a part of the solution, and not a part of the problem.</a:t>
            </a:r>
            <a:endParaRPr/>
          </a:p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rgbClr val="000C1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4" name="Google Shape;304;p48"/>
          <p:cNvSpPr txBox="1"/>
          <p:nvPr>
            <p:ph type="title"/>
          </p:nvPr>
        </p:nvSpPr>
        <p:spPr>
          <a:xfrm>
            <a:off x="250825" y="838200"/>
            <a:ext cx="89154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000000"/>
                </a:solidFill>
              </a:rPr>
              <a:t>   III. Projects and Experiments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9"/>
          <p:cNvSpPr txBox="1"/>
          <p:nvPr>
            <p:ph type="title"/>
          </p:nvPr>
        </p:nvSpPr>
        <p:spPr>
          <a:xfrm>
            <a:off x="3124199" y="838200"/>
            <a:ext cx="6042025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000000"/>
                </a:solidFill>
              </a:rPr>
              <a:t>   Behavior</a:t>
            </a:r>
            <a:endParaRPr/>
          </a:p>
        </p:txBody>
      </p:sp>
      <p:sp>
        <p:nvSpPr>
          <p:cNvPr id="310" name="Google Shape;310;p49"/>
          <p:cNvSpPr txBox="1"/>
          <p:nvPr/>
        </p:nvSpPr>
        <p:spPr>
          <a:xfrm>
            <a:off x="1447800" y="495300"/>
            <a:ext cx="7467600" cy="58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Pct val="100000"/>
              <a:buFont typeface="Noto Sans Symbols"/>
              <a:buNone/>
            </a:pPr>
            <a:r>
              <a:t/>
            </a:r>
            <a:endParaRPr b="1" i="0" sz="2800" u="none" cap="none" strike="noStrike">
              <a:solidFill>
                <a:srgbClr val="000C18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342900" marR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Pct val="100000"/>
              <a:buFont typeface="Noto Sans Symbols"/>
              <a:buChar char="🠶"/>
            </a:pPr>
            <a:r>
              <a:rPr b="1" i="0" lang="en-US" sz="2800" u="none" cap="none" strike="noStrike">
                <a:solidFill>
                  <a:srgbClr val="000C18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Behavior grade is embedded in your test, assignment and project grades</a:t>
            </a:r>
            <a:endParaRPr/>
          </a:p>
          <a:p>
            <a:pPr indent="-342900" lvl="0" marL="342900" marR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Pct val="100000"/>
              <a:buFont typeface="Noto Sans Symbols"/>
              <a:buChar char="🠶"/>
            </a:pPr>
            <a:r>
              <a:rPr b="1" i="0" lang="en-US" sz="2800" u="none" cap="none" strike="noStrike">
                <a:solidFill>
                  <a:srgbClr val="000C18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student who is not behaving appropriately will </a:t>
            </a:r>
            <a:r>
              <a:rPr b="1" i="0" lang="en-US" sz="2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</a:t>
            </a:r>
            <a:r>
              <a:rPr b="1" i="0" lang="en-US" sz="2800" u="none" cap="none" strike="noStrike">
                <a:solidFill>
                  <a:srgbClr val="000C18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do the assignments, will </a:t>
            </a:r>
            <a:r>
              <a:rPr b="1" i="0" lang="en-US" sz="2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</a:t>
            </a:r>
            <a:r>
              <a:rPr b="1" i="0" lang="en-US" sz="2800" u="none" cap="none" strike="noStrike">
                <a:solidFill>
                  <a:srgbClr val="000C18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participate in the projects and will </a:t>
            </a:r>
            <a:r>
              <a:rPr b="1" i="0" lang="en-US" sz="2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 </a:t>
            </a:r>
            <a:r>
              <a:rPr b="1" i="0" lang="en-US" sz="2800" u="none" cap="none" strike="noStrike">
                <a:solidFill>
                  <a:srgbClr val="000C18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pass the tests.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50"/>
          <p:cNvSpPr txBox="1"/>
          <p:nvPr>
            <p:ph type="title"/>
          </p:nvPr>
        </p:nvSpPr>
        <p:spPr>
          <a:xfrm>
            <a:off x="1640114" y="685800"/>
            <a:ext cx="7032624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000000"/>
                </a:solidFill>
              </a:rPr>
              <a:t>   Participation Points</a:t>
            </a:r>
            <a:endParaRPr/>
          </a:p>
        </p:txBody>
      </p:sp>
      <p:sp>
        <p:nvSpPr>
          <p:cNvPr id="316" name="Google Shape;316;p50"/>
          <p:cNvSpPr txBox="1"/>
          <p:nvPr/>
        </p:nvSpPr>
        <p:spPr>
          <a:xfrm>
            <a:off x="1676400" y="381000"/>
            <a:ext cx="7467600" cy="693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Pts val="2800"/>
              <a:buFont typeface="Noto Sans Symbols"/>
              <a:buNone/>
            </a:pPr>
            <a:r>
              <a:t/>
            </a:r>
            <a:endParaRPr b="1" i="0" sz="2800" u="none" cap="none" strike="noStrike">
              <a:solidFill>
                <a:srgbClr val="000C18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342900" marR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Pts val="2800"/>
              <a:buFont typeface="Noto Sans Symbols"/>
              <a:buChar char="🠶"/>
            </a:pPr>
            <a:r>
              <a:rPr b="1" i="0" lang="en-US" sz="2800" u="none" cap="none" strike="noStrike">
                <a:solidFill>
                  <a:srgbClr val="000C18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Are earned for class participation and/or exemplary classroom behavior. Every six weeks</a:t>
            </a:r>
            <a:r>
              <a:rPr b="1" i="0" lang="en-US" sz="2800" u="none" cap="none" strike="noStrike">
                <a:solidFill>
                  <a:srgbClr val="FF33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b="1" i="0" lang="en-US" sz="2800" u="none" cap="none" strike="noStrike">
                <a:solidFill>
                  <a:srgbClr val="000C18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</a:t>
            </a:r>
            <a:r>
              <a:rPr b="1" i="0" lang="en-US" sz="2800" u="none" cap="none" strike="noStrike">
                <a:solidFill>
                  <a:srgbClr val="FF33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top 3</a:t>
            </a:r>
            <a:r>
              <a:rPr b="1" i="0" lang="en-US" sz="2800" u="none" cap="none" strike="noStrike">
                <a:solidFill>
                  <a:srgbClr val="000C18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students with the most points will receive a reward.</a:t>
            </a:r>
            <a:endParaRPr b="1" i="0" sz="2800" u="none" cap="none" strike="noStrike">
              <a:solidFill>
                <a:srgbClr val="000C18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1"/>
          <p:cNvSpPr txBox="1"/>
          <p:nvPr>
            <p:ph type="title"/>
          </p:nvPr>
        </p:nvSpPr>
        <p:spPr>
          <a:xfrm>
            <a:off x="2103438" y="1524000"/>
            <a:ext cx="6553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>
                <a:solidFill>
                  <a:srgbClr val="000C18"/>
                </a:solidFill>
              </a:rPr>
            </a:br>
            <a:r>
              <a:rPr b="1" lang="en-US" sz="2800">
                <a:solidFill>
                  <a:srgbClr val="000C18"/>
                </a:solidFill>
                <a:latin typeface="Arial"/>
                <a:ea typeface="Arial"/>
                <a:cs typeface="Arial"/>
                <a:sym typeface="Arial"/>
              </a:rPr>
              <a:t>You will be given a progress report </a:t>
            </a:r>
            <a:r>
              <a:rPr b="1" lang="en-US" sz="2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every six weeks</a:t>
            </a:r>
            <a:r>
              <a:rPr b="1" lang="en-US" sz="2800">
                <a:solidFill>
                  <a:srgbClr val="000C18"/>
                </a:solidFill>
                <a:latin typeface="Arial"/>
                <a:ea typeface="Arial"/>
                <a:cs typeface="Arial"/>
                <a:sym typeface="Arial"/>
              </a:rPr>
              <a:t>.  These progress reports should be </a:t>
            </a:r>
            <a:r>
              <a:rPr b="1" lang="en-US" sz="2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signed by your parents </a:t>
            </a:r>
            <a:r>
              <a:rPr b="1" lang="en-US" sz="2800">
                <a:solidFill>
                  <a:srgbClr val="000C18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b="1" lang="en-US" sz="2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returned to your teachers the next day. </a:t>
            </a:r>
            <a:r>
              <a:rPr b="1" lang="en-US" sz="2800">
                <a:solidFill>
                  <a:srgbClr val="000C18"/>
                </a:solidFill>
                <a:latin typeface="Arial"/>
                <a:ea typeface="Arial"/>
                <a:cs typeface="Arial"/>
                <a:sym typeface="Arial"/>
              </a:rPr>
              <a:t>This will count as homework (part of your assignment grade).</a:t>
            </a:r>
            <a:endParaRPr/>
          </a:p>
        </p:txBody>
      </p:sp>
      <p:sp>
        <p:nvSpPr>
          <p:cNvPr id="322" name="Google Shape;322;p51"/>
          <p:cNvSpPr txBox="1"/>
          <p:nvPr/>
        </p:nvSpPr>
        <p:spPr>
          <a:xfrm>
            <a:off x="2370138" y="838200"/>
            <a:ext cx="60198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C18"/>
                </a:solidFill>
                <a:latin typeface="Arial Black"/>
                <a:ea typeface="Arial Black"/>
                <a:cs typeface="Arial Black"/>
                <a:sym typeface="Arial Black"/>
              </a:rPr>
              <a:t>Progress Reports</a:t>
            </a:r>
            <a:br>
              <a:rPr b="0" i="0" lang="en-US" sz="4400" u="none" cap="none" strike="noStrike">
                <a:solidFill>
                  <a:srgbClr val="000C18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endParaRPr b="0" i="0" sz="4400" u="none" cap="none" strike="noStrike">
              <a:solidFill>
                <a:srgbClr val="000C18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52"/>
          <p:cNvSpPr txBox="1"/>
          <p:nvPr>
            <p:ph type="title"/>
          </p:nvPr>
        </p:nvSpPr>
        <p:spPr>
          <a:xfrm>
            <a:off x="3048000" y="457200"/>
            <a:ext cx="55626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000C18"/>
                </a:solidFill>
              </a:rPr>
              <a:t>Emergency!!!</a:t>
            </a:r>
            <a:endParaRPr sz="4000"/>
          </a:p>
        </p:txBody>
      </p:sp>
      <p:sp>
        <p:nvSpPr>
          <p:cNvPr id="328" name="Google Shape;328;p52"/>
          <p:cNvSpPr txBox="1"/>
          <p:nvPr>
            <p:ph idx="1" type="body"/>
          </p:nvPr>
        </p:nvSpPr>
        <p:spPr>
          <a:xfrm>
            <a:off x="1600200" y="1340305"/>
            <a:ext cx="7252913" cy="37798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241F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rgbClr val="0A241F"/>
                </a:solidFill>
              </a:rPr>
              <a:t>Stay calm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rgbClr val="0A241F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rgbClr val="0A241F"/>
                </a:solidFill>
              </a:rPr>
              <a:t>Follow my instructions carefully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rgbClr val="0A241F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rgbClr val="0A241F"/>
                </a:solidFill>
              </a:rPr>
              <a:t>If instructed, leave the room quickly and quietly and meet at the designated meeting area (will be shared later)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rgbClr val="0A241F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rgbClr val="0A241F"/>
                </a:solidFill>
              </a:rPr>
              <a:t>Roll will be taken at the meeting area. Automatic Saturday School if you choose to leave your class.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rgbClr val="0A241F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rgbClr val="0A241F"/>
                </a:solidFill>
              </a:rPr>
              <a:t>Return to class when instructed to do so.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sz="2400">
              <a:solidFill>
                <a:srgbClr val="000C18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53"/>
          <p:cNvSpPr txBox="1"/>
          <p:nvPr>
            <p:ph type="title"/>
          </p:nvPr>
        </p:nvSpPr>
        <p:spPr>
          <a:xfrm>
            <a:off x="1066800" y="457200"/>
            <a:ext cx="75438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000C18"/>
                </a:solidFill>
              </a:rPr>
              <a:t>Good job listening to the presentation</a:t>
            </a:r>
            <a:endParaRPr sz="4000"/>
          </a:p>
        </p:txBody>
      </p:sp>
      <p:sp>
        <p:nvSpPr>
          <p:cNvPr id="334" name="Google Shape;334;p53"/>
          <p:cNvSpPr txBox="1"/>
          <p:nvPr>
            <p:ph idx="1" type="body"/>
          </p:nvPr>
        </p:nvSpPr>
        <p:spPr>
          <a:xfrm>
            <a:off x="838200" y="1524000"/>
            <a:ext cx="8014913" cy="5333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241F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A241F"/>
                </a:solidFill>
              </a:rPr>
              <a:t>Your syllabus is in the Google Classroom. Have your parents and yourself sign it electronically using Kami.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Arial"/>
              <a:buChar char="•"/>
            </a:pPr>
            <a:r>
              <a:rPr b="1" i="1" lang="en-US" sz="2800" u="sng">
                <a:solidFill>
                  <a:srgbClr val="FF3300"/>
                </a:solidFill>
              </a:rPr>
              <a:t>You will have a TEST tomorrow about this presentation.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FF3300"/>
                </a:solidFill>
              </a:rPr>
              <a:t>Your homework is to check out my Class page in the CHS website and write a comment on the designated class page.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sz="2400">
              <a:solidFill>
                <a:srgbClr val="000C18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7"/>
          <p:cNvSpPr txBox="1"/>
          <p:nvPr>
            <p:ph type="title"/>
          </p:nvPr>
        </p:nvSpPr>
        <p:spPr>
          <a:xfrm>
            <a:off x="436563" y="381000"/>
            <a:ext cx="86868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171717"/>
                </a:solidFill>
              </a:rPr>
              <a:t>CHS Mission/Vision Statement</a:t>
            </a:r>
            <a:endParaRPr/>
          </a:p>
        </p:txBody>
      </p:sp>
      <p:sp>
        <p:nvSpPr>
          <p:cNvPr id="178" name="Google Shape;178;p27"/>
          <p:cNvSpPr txBox="1"/>
          <p:nvPr>
            <p:ph idx="1" type="body"/>
          </p:nvPr>
        </p:nvSpPr>
        <p:spPr>
          <a:xfrm>
            <a:off x="1828800" y="1676400"/>
            <a:ext cx="6781800" cy="4144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71717"/>
              </a:buClr>
              <a:buSzPts val="3200"/>
              <a:buFont typeface="Arial"/>
              <a:buChar char="•"/>
            </a:pPr>
            <a:r>
              <a:rPr lang="en-US">
                <a:solidFill>
                  <a:srgbClr val="171717"/>
                </a:solidFill>
              </a:rPr>
              <a:t>Improve student learning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171717"/>
              </a:buClr>
              <a:buSzPts val="3200"/>
              <a:buFont typeface="Arial"/>
              <a:buChar char="•"/>
            </a:pPr>
            <a:r>
              <a:rPr lang="en-US">
                <a:solidFill>
                  <a:srgbClr val="171717"/>
                </a:solidFill>
              </a:rPr>
              <a:t>Provide a safe school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171717"/>
              </a:buClr>
              <a:buSzPts val="3200"/>
              <a:buFont typeface="Arial"/>
              <a:buChar char="•"/>
            </a:pPr>
            <a:r>
              <a:rPr lang="en-US">
                <a:solidFill>
                  <a:srgbClr val="171717"/>
                </a:solidFill>
              </a:rPr>
              <a:t>Teach students to think critically, choose wisely and to love to learn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171717"/>
              </a:buClr>
              <a:buSzPts val="3200"/>
              <a:buFont typeface="Arial"/>
              <a:buChar char="•"/>
            </a:pPr>
            <a:r>
              <a:rPr lang="en-US">
                <a:solidFill>
                  <a:srgbClr val="171717"/>
                </a:solidFill>
              </a:rPr>
              <a:t>Respect other people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171717"/>
              </a:buClr>
              <a:buSzPts val="3200"/>
              <a:buFont typeface="Arial"/>
              <a:buChar char="•"/>
            </a:pPr>
            <a:r>
              <a:rPr lang="en-US">
                <a:solidFill>
                  <a:srgbClr val="171717"/>
                </a:solidFill>
              </a:rPr>
              <a:t>After graduation, students will be proud of selves and be able to work in today’s society.</a:t>
            </a:r>
            <a:endParaRPr/>
          </a:p>
          <a:p>
            <a:pPr indent="-1397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54"/>
          <p:cNvSpPr txBox="1"/>
          <p:nvPr>
            <p:ph type="title"/>
          </p:nvPr>
        </p:nvSpPr>
        <p:spPr>
          <a:xfrm>
            <a:off x="3429000" y="4800600"/>
            <a:ext cx="50292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C18"/>
                </a:solidFill>
              </a:rPr>
              <a:t>THE END</a:t>
            </a:r>
            <a:endParaRPr/>
          </a:p>
        </p:txBody>
      </p:sp>
      <p:sp>
        <p:nvSpPr>
          <p:cNvPr id="340" name="Google Shape;340;p54"/>
          <p:cNvSpPr txBox="1"/>
          <p:nvPr/>
        </p:nvSpPr>
        <p:spPr>
          <a:xfrm>
            <a:off x="1219200" y="2083324"/>
            <a:ext cx="7391400" cy="18466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 to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~~~ Israel Kamakawiwo'ole's "Somewhere Over the Rainbow“ song and his music producers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8"/>
          <p:cNvSpPr txBox="1"/>
          <p:nvPr>
            <p:ph type="title"/>
          </p:nvPr>
        </p:nvSpPr>
        <p:spPr>
          <a:xfrm>
            <a:off x="685800" y="1371600"/>
            <a:ext cx="86106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C18"/>
                </a:solidFill>
              </a:rPr>
              <a:t>School Wide Expectations</a:t>
            </a:r>
            <a:endParaRPr/>
          </a:p>
        </p:txBody>
      </p:sp>
      <p:sp>
        <p:nvSpPr>
          <p:cNvPr id="184" name="Google Shape;184;p28"/>
          <p:cNvSpPr txBox="1"/>
          <p:nvPr>
            <p:ph idx="1" type="body"/>
          </p:nvPr>
        </p:nvSpPr>
        <p:spPr>
          <a:xfrm>
            <a:off x="3581400" y="2438400"/>
            <a:ext cx="5105400" cy="3687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Be safe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Be respectful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Be responsible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Be resilient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9"/>
          <p:cNvSpPr txBox="1"/>
          <p:nvPr>
            <p:ph type="title"/>
          </p:nvPr>
        </p:nvSpPr>
        <p:spPr>
          <a:xfrm>
            <a:off x="2743200" y="1371600"/>
            <a:ext cx="65532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C18"/>
                </a:solidFill>
              </a:rPr>
              <a:t>Classroom Rules</a:t>
            </a:r>
            <a:endParaRPr/>
          </a:p>
        </p:txBody>
      </p:sp>
      <p:sp>
        <p:nvSpPr>
          <p:cNvPr id="190" name="Google Shape;190;p29"/>
          <p:cNvSpPr txBox="1"/>
          <p:nvPr>
            <p:ph idx="1" type="body"/>
          </p:nvPr>
        </p:nvSpPr>
        <p:spPr>
          <a:xfrm>
            <a:off x="3581400" y="2438400"/>
            <a:ext cx="4343400" cy="3687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Be nice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Be safe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Behave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MYOB – Mind your own business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0"/>
          <p:cNvSpPr txBox="1"/>
          <p:nvPr>
            <p:ph type="title"/>
          </p:nvPr>
        </p:nvSpPr>
        <p:spPr>
          <a:xfrm>
            <a:off x="1311897" y="662780"/>
            <a:ext cx="78486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C18"/>
                </a:solidFill>
              </a:rPr>
              <a:t>Positive Consequences</a:t>
            </a:r>
            <a:endParaRPr/>
          </a:p>
        </p:txBody>
      </p:sp>
      <p:sp>
        <p:nvSpPr>
          <p:cNvPr id="196" name="Google Shape;196;p30"/>
          <p:cNvSpPr txBox="1"/>
          <p:nvPr>
            <p:ph idx="1" type="body"/>
          </p:nvPr>
        </p:nvSpPr>
        <p:spPr>
          <a:xfrm>
            <a:off x="1752600" y="1752600"/>
            <a:ext cx="6477000" cy="3687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Good grades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Good news phone call to parents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Earn academic credit on time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Graduate on time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Earn respect and admiration of friends and family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Great future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1"/>
          <p:cNvSpPr txBox="1"/>
          <p:nvPr>
            <p:ph type="title"/>
          </p:nvPr>
        </p:nvSpPr>
        <p:spPr>
          <a:xfrm>
            <a:off x="1296971" y="838200"/>
            <a:ext cx="7848600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C18"/>
                </a:solidFill>
              </a:rPr>
              <a:t>Negative Consequences</a:t>
            </a:r>
            <a:endParaRPr/>
          </a:p>
        </p:txBody>
      </p:sp>
      <p:sp>
        <p:nvSpPr>
          <p:cNvPr id="202" name="Google Shape;202;p31"/>
          <p:cNvSpPr txBox="1"/>
          <p:nvPr>
            <p:ph idx="1" type="body"/>
          </p:nvPr>
        </p:nvSpPr>
        <p:spPr>
          <a:xfrm>
            <a:off x="2209800" y="1981200"/>
            <a:ext cx="6781800" cy="3687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Bad grades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Bad news phone call to parents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No academic credit on time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 u="sng">
                <a:solidFill>
                  <a:srgbClr val="000C18"/>
                </a:solidFill>
                <a:highlight>
                  <a:srgbClr val="FFFF00"/>
                </a:highlight>
              </a:rPr>
              <a:t>Will not </a:t>
            </a:r>
            <a:r>
              <a:rPr b="1" lang="en-US">
                <a:solidFill>
                  <a:srgbClr val="000C18"/>
                </a:solidFill>
              </a:rPr>
              <a:t>graduate on time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No respect and admiration of friends and family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0C18"/>
              </a:buClr>
              <a:buSzPts val="3200"/>
              <a:buFont typeface="Arial"/>
              <a:buChar char="•"/>
            </a:pPr>
            <a:r>
              <a:rPr b="1" lang="en-US">
                <a:solidFill>
                  <a:srgbClr val="000C18"/>
                </a:solidFill>
              </a:rPr>
              <a:t>Questionable  future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2"/>
          <p:cNvSpPr txBox="1"/>
          <p:nvPr>
            <p:ph type="title"/>
          </p:nvPr>
        </p:nvSpPr>
        <p:spPr>
          <a:xfrm>
            <a:off x="533400" y="518317"/>
            <a:ext cx="7990114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C18"/>
                </a:solidFill>
              </a:rPr>
              <a:t>What to Expect when you Misbehave</a:t>
            </a:r>
            <a:endParaRPr/>
          </a:p>
        </p:txBody>
      </p:sp>
      <p:sp>
        <p:nvSpPr>
          <p:cNvPr id="208" name="Google Shape;208;p32"/>
          <p:cNvSpPr txBox="1"/>
          <p:nvPr>
            <p:ph idx="1" type="body"/>
          </p:nvPr>
        </p:nvSpPr>
        <p:spPr>
          <a:xfrm>
            <a:off x="1248228" y="2408236"/>
            <a:ext cx="7895772" cy="33829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000"/>
                </a:solidFill>
              </a:rPr>
              <a:t>Your parents will be notified 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000"/>
                </a:solidFill>
              </a:rPr>
              <a:t>Your principal will be notified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000"/>
                </a:solidFill>
              </a:rPr>
              <a:t>Parent conference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000"/>
                </a:solidFill>
              </a:rPr>
              <a:t>Disciplinary consequences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000"/>
                </a:solidFill>
              </a:rPr>
              <a:t>Saturday school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000"/>
                </a:solidFill>
              </a:rPr>
              <a:t>You will be behind in the lessons, and will have a difficult time completing assignments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1" sz="2800">
              <a:solidFill>
                <a:srgbClr val="000000"/>
              </a:solidFill>
            </a:endParaRPr>
          </a:p>
        </p:txBody>
      </p:sp>
      <p:sp>
        <p:nvSpPr>
          <p:cNvPr id="209" name="Google Shape;209;p32"/>
          <p:cNvSpPr txBox="1"/>
          <p:nvPr/>
        </p:nvSpPr>
        <p:spPr>
          <a:xfrm>
            <a:off x="6172200" y="4876800"/>
            <a:ext cx="23622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3"/>
          <p:cNvSpPr txBox="1"/>
          <p:nvPr>
            <p:ph type="title"/>
          </p:nvPr>
        </p:nvSpPr>
        <p:spPr>
          <a:xfrm>
            <a:off x="2971800" y="838200"/>
            <a:ext cx="4738688" cy="960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00"/>
                </a:solidFill>
              </a:rPr>
              <a:t>Parent Calls</a:t>
            </a:r>
            <a:endParaRPr/>
          </a:p>
        </p:txBody>
      </p:sp>
      <p:sp>
        <p:nvSpPr>
          <p:cNvPr id="215" name="Google Shape;215;p33"/>
          <p:cNvSpPr txBox="1"/>
          <p:nvPr>
            <p:ph idx="1" type="body"/>
          </p:nvPr>
        </p:nvSpPr>
        <p:spPr>
          <a:xfrm>
            <a:off x="2133600" y="1981200"/>
            <a:ext cx="7239000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rgbClr val="000000"/>
                </a:solidFill>
              </a:rPr>
              <a:t>Calls will sent out for: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lang="en-US" sz="2800">
                <a:solidFill>
                  <a:srgbClr val="000000"/>
                </a:solidFill>
              </a:rPr>
              <a:t>     </a:t>
            </a:r>
            <a:r>
              <a:rPr b="1" lang="en-US" sz="2800" u="sng">
                <a:solidFill>
                  <a:srgbClr val="000000"/>
                </a:solidFill>
              </a:rPr>
              <a:t>Positive Behavior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lang="en-US">
                <a:solidFill>
                  <a:srgbClr val="000000"/>
                </a:solidFill>
              </a:rPr>
              <a:t>Improvement in grades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lang="en-US">
                <a:solidFill>
                  <a:srgbClr val="000000"/>
                </a:solidFill>
              </a:rPr>
              <a:t>Improvement in behavior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lang="en-US">
                <a:solidFill>
                  <a:srgbClr val="000000"/>
                </a:solidFill>
              </a:rPr>
              <a:t>Others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lang="en-US" u="sng">
                <a:solidFill>
                  <a:srgbClr val="000000"/>
                </a:solidFill>
              </a:rPr>
              <a:t>Negative Behavior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lang="en-US">
                <a:solidFill>
                  <a:srgbClr val="000000"/>
                </a:solidFill>
              </a:rPr>
              <a:t>Lack of homework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lang="en-US">
                <a:solidFill>
                  <a:srgbClr val="000000"/>
                </a:solidFill>
              </a:rPr>
              <a:t>Poor attendance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lang="en-US">
                <a:solidFill>
                  <a:srgbClr val="000000"/>
                </a:solidFill>
              </a:rPr>
              <a:t>Others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1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ue strands design template">
  <a:themeElements>
    <a:clrScheme name="Blue strands design template 3">
      <a:dk1>
        <a:srgbClr val="5F5F5F"/>
      </a:dk1>
      <a:lt1>
        <a:srgbClr val="DEF6F1"/>
      </a:lt1>
      <a:dk2>
        <a:srgbClr val="B2B2B2"/>
      </a:dk2>
      <a:lt2>
        <a:srgbClr val="969696"/>
      </a:lt2>
      <a:accent1>
        <a:srgbClr val="E6E6E6"/>
      </a:accent1>
      <a:accent2>
        <a:srgbClr val="8DC6FF"/>
      </a:accent2>
      <a:accent3>
        <a:srgbClr val="ECFAF7"/>
      </a:accent3>
      <a:accent4>
        <a:srgbClr val="505050"/>
      </a:accent4>
      <a:accent5>
        <a:srgbClr val="F0F0F0"/>
      </a:accent5>
      <a:accent6>
        <a:srgbClr val="7FB3E7"/>
      </a:accent6>
      <a:hlink>
        <a:srgbClr val="0066CC"/>
      </a:hlink>
      <a:folHlink>
        <a:srgbClr val="00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Custom Design">
  <a:themeElements>
    <a:clrScheme name="1_Custom Design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